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9" r:id="rId3"/>
    <p:sldId id="275" r:id="rId4"/>
    <p:sldId id="284" r:id="rId5"/>
    <p:sldId id="258" r:id="rId6"/>
    <p:sldId id="270" r:id="rId7"/>
    <p:sldId id="280" r:id="rId8"/>
    <p:sldId id="276" r:id="rId9"/>
    <p:sldId id="273" r:id="rId10"/>
    <p:sldId id="277" r:id="rId11"/>
    <p:sldId id="26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/>
    <p:restoredTop sz="96405"/>
  </p:normalViewPr>
  <p:slideViewPr>
    <p:cSldViewPr snapToGrid="0" snapToObjects="1" showGuides="1">
      <p:cViewPr varScale="1">
        <p:scale>
          <a:sx n="68" d="100"/>
          <a:sy n="68" d="100"/>
        </p:scale>
        <p:origin x="906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01E61-DFAF-C044-B761-4F9744631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5420BF-4A23-724B-A98D-E4A741213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F3645-56BD-CC4E-96F3-59F411B5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57BE63-7C7C-7C43-9804-DF0B3F33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F3AC5-F294-DE45-BC6A-872C6D7E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F830E-E9AF-8240-AFFC-BD706DDB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77AA2F-979C-9843-9DFB-B69362E92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E11836-E1BE-814D-9271-5895EC34C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A3AC1E-CC0A-C648-8E6D-AB8F71738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1F1EA-E566-A444-AC15-32F14B00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06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C40083-1782-214C-B76A-CFFF24B0F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D45E69-D282-394B-807B-2C8E08241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67DC08-1FBB-EA4D-BED5-8D308483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1EC8C9-6D95-B949-93F8-52719C60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B5DD0B-61C7-E24A-A41D-29326B8D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56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C50D2-4DFC-164F-820E-1E9DBA3D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3E0948-4147-A242-B6F4-2633E7335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B9FB97-6B30-7549-B00B-0E25E2E5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F882BF-FFBD-3F4C-9F08-99DBF6B2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0B898E-9513-B04C-9A5D-0B030F93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68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54D5F-9FF8-5243-98D6-35F120A4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1D37DB-CCF8-014C-B599-ADAADC84F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29BDE-47B4-654F-A928-B07F02B6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099766-D7DE-284F-97FD-CD7C3997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81AE8C-9E07-A542-8FA2-A3B7187B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04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2A072-CB90-0545-9354-867CFC1A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4C54BE-737C-E84C-855F-0F4371019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CA7238-F23B-1B4E-BC29-F58AF8183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07AE4B-327F-5745-843F-0B9A768D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0D4A0C-2DEA-1045-8277-FDAAFF75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993DF8-3A63-F743-A403-E908A94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25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49D10-6137-0440-8A5F-403A200E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50A413-FCC3-A245-9ABF-57B285B7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9586A9-5B50-DE40-A24C-6630AD080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6C81098-4DA2-4342-B9B4-C949377F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16B30FA-E14E-7446-8E99-491B92DC9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95B0DF-DF6D-2446-AD6C-50BB0C8D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DADB175-EA7E-764C-9926-88265639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F3A65AA-5F4F-3946-9894-5C8781BF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61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61237-E388-534C-9DA5-A0898E81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C295275-AC78-2A4C-B94E-3F693FF0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B48D38-2B2B-F944-9967-6C81810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8B510B-878B-054C-8EC9-2BAAF50F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44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250FCC5-34A9-5B4E-A74D-054243E2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0621A2-5AEA-BB40-B1E1-9950E3F35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3D9E0A-C8C2-6948-88DD-42AF210B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30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282D-06DE-D044-A6ED-FEA1A5A2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784664-A57F-4345-B203-152098F2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47D28F-2739-D84B-81DD-75C5806A7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4BCD30-B4D3-B24D-BB39-BDF61D77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A458F2-721B-9E43-B466-DFBEA473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3D7407-FA90-364D-BA65-464FE0F9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62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BB067-F31D-FF4C-9283-411C2202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2DCF81-8CC9-B644-A3EF-8D80C45F8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904A27-720B-A84D-AA97-DE77AB132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456AF6-CC09-F543-9172-48722994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811614-264A-5F46-B019-0F5761FA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E0D49E-83F4-334E-BC88-29C6A462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65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64AC31-4BA6-B14E-99F6-5D0AE6B71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7D3DB8-90E0-F244-B480-5083E301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2A4336-78C9-944E-89C3-F322844F7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63CD6-FEA9-A446-87C6-18E2B91DE1F2}" type="datetimeFigureOut">
              <a:rPr lang="pt-BR" smtClean="0"/>
              <a:t>10/07/2020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CC5858-78B9-8F4E-946E-05BD82989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92E26B-4CE3-6646-BB68-1EF85D080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433F-ADB9-5049-ACE2-93CEE1870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72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51A4DDB-F8E9-C643-AD72-E48788DB4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50"/>
          <a:stretch/>
        </p:blipFill>
        <p:spPr>
          <a:xfrm>
            <a:off x="103059" y="109435"/>
            <a:ext cx="7551386" cy="4080600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8E4C09-50AD-5240-A720-1B41F861A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4174" y="3506293"/>
            <a:ext cx="4422642" cy="3316982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C78F83-B3B9-DA4D-99C9-1B1A39822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724174" y="121011"/>
            <a:ext cx="4422642" cy="33227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0E3EC66-5C1E-1C4A-870F-DE3613E60D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8" t="23722" r="29806" b="20075"/>
          <a:stretch/>
        </p:blipFill>
        <p:spPr>
          <a:xfrm>
            <a:off x="3591174" y="4265271"/>
            <a:ext cx="4063271" cy="25580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E295E90-0AE1-5E46-8D89-28CDA8A60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58" y="4259485"/>
            <a:ext cx="3418387" cy="25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Gráfico de barras">
            <a:extLst>
              <a:ext uri="{FF2B5EF4-FFF2-40B4-BE49-F238E27FC236}">
                <a16:creationId xmlns:a16="http://schemas.microsoft.com/office/drawing/2014/main" id="{5F713CF6-ED74-CF49-B5FB-D4F4018DB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8675" y="2854325"/>
            <a:ext cx="1149350" cy="1149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1E4505B-C554-C448-85A8-1B5EACC14C73}"/>
              </a:ext>
            </a:extLst>
          </p:cNvPr>
          <p:cNvSpPr txBox="1"/>
          <p:nvPr/>
        </p:nvSpPr>
        <p:spPr>
          <a:xfrm>
            <a:off x="3162300" y="2967335"/>
            <a:ext cx="65405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Inteligência Analítica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EE0103-1FCD-2F4A-85EB-21C1D4218070}"/>
              </a:ext>
            </a:extLst>
          </p:cNvPr>
          <p:cNvSpPr txBox="1"/>
          <p:nvPr/>
        </p:nvSpPr>
        <p:spPr>
          <a:xfrm>
            <a:off x="455613" y="47844"/>
            <a:ext cx="16915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Gerência de Canais de Atendimento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22CE54E-2AEB-B841-B891-21696DC86C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531" y="116946"/>
            <a:ext cx="242131" cy="1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4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5C7DF78-1356-2643-8446-F54654B60A29}"/>
              </a:ext>
            </a:extLst>
          </p:cNvPr>
          <p:cNvSpPr txBox="1"/>
          <p:nvPr/>
        </p:nvSpPr>
        <p:spPr>
          <a:xfrm>
            <a:off x="455613" y="47844"/>
            <a:ext cx="16915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solidFill>
                  <a:srgbClr val="989CA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Gerência de Canais de Atendimento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4FEE7BD-1DCE-5142-A7E4-9BD6450541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531" y="116946"/>
            <a:ext cx="242131" cy="18496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3E42CE-AF65-4943-B03C-EDA960EE413F}"/>
              </a:ext>
            </a:extLst>
          </p:cNvPr>
          <p:cNvSpPr/>
          <p:nvPr/>
        </p:nvSpPr>
        <p:spPr>
          <a:xfrm rot="5400000">
            <a:off x="659844" y="921191"/>
            <a:ext cx="72000" cy="144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20F92B-0C29-ED48-9F28-D2CFCD1A4F70}"/>
              </a:ext>
            </a:extLst>
          </p:cNvPr>
          <p:cNvSpPr txBox="1"/>
          <p:nvPr/>
        </p:nvSpPr>
        <p:spPr>
          <a:xfrm>
            <a:off x="455613" y="887401"/>
            <a:ext cx="501112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Inteligência Analítica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430607-F94F-C24D-82C7-B20AC167C172}"/>
              </a:ext>
            </a:extLst>
          </p:cNvPr>
          <p:cNvSpPr txBox="1"/>
          <p:nvPr/>
        </p:nvSpPr>
        <p:spPr>
          <a:xfrm>
            <a:off x="457200" y="1973923"/>
            <a:ext cx="10462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São responsáveis por disseminar a cultura orientada a dados, analisar os fluxos dos processos, a trajetória dos clientes e apresentar as informações obtidas, afim de garantir tomadas de decisão mais assertivas, alinhadas aos objetivos do negócio.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8A3907-374A-E54E-BB8E-AA041114A984}"/>
              </a:ext>
            </a:extLst>
          </p:cNvPr>
          <p:cNvSpPr txBox="1"/>
          <p:nvPr/>
        </p:nvSpPr>
        <p:spPr>
          <a:xfrm>
            <a:off x="695845" y="3398954"/>
            <a:ext cx="10462149" cy="275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Desenvolvimento de novos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relatórios; 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Manutenção nos painéis publicados;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Suporte aos usuários na utilização dos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dashboards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Automatização de processos, para a geração automática de informações.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FB40C31-9585-1F4A-B35A-CEFC522B83D2}"/>
              </a:ext>
            </a:extLst>
          </p:cNvPr>
          <p:cNvSpPr/>
          <p:nvPr/>
        </p:nvSpPr>
        <p:spPr>
          <a:xfrm rot="5400000" flipH="1">
            <a:off x="471725" y="3816605"/>
            <a:ext cx="144332" cy="1511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09D5F6B-6094-DD46-9A91-07B446782C94}"/>
              </a:ext>
            </a:extLst>
          </p:cNvPr>
          <p:cNvSpPr/>
          <p:nvPr/>
        </p:nvSpPr>
        <p:spPr>
          <a:xfrm rot="5400000" flipH="1">
            <a:off x="471725" y="4500668"/>
            <a:ext cx="144332" cy="1511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0608313-CB22-2A41-A4EA-8480DEC40AB7}"/>
              </a:ext>
            </a:extLst>
          </p:cNvPr>
          <p:cNvSpPr/>
          <p:nvPr/>
        </p:nvSpPr>
        <p:spPr>
          <a:xfrm rot="5400000" flipH="1">
            <a:off x="471725" y="5184731"/>
            <a:ext cx="144332" cy="1511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58FB5C0-7205-6E49-8DDB-F88419BA1862}"/>
              </a:ext>
            </a:extLst>
          </p:cNvPr>
          <p:cNvSpPr/>
          <p:nvPr/>
        </p:nvSpPr>
        <p:spPr>
          <a:xfrm rot="5400000" flipH="1">
            <a:off x="471725" y="5868794"/>
            <a:ext cx="144332" cy="1511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4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5C7DF78-1356-2643-8446-F54654B60A29}"/>
              </a:ext>
            </a:extLst>
          </p:cNvPr>
          <p:cNvSpPr txBox="1"/>
          <p:nvPr/>
        </p:nvSpPr>
        <p:spPr>
          <a:xfrm>
            <a:off x="455613" y="47844"/>
            <a:ext cx="16915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solidFill>
                  <a:srgbClr val="989CA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Gerência de Canais de Atendimento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4FEE7BD-1DCE-5142-A7E4-9BD6450541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531" y="116946"/>
            <a:ext cx="242131" cy="18496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3E42CE-AF65-4943-B03C-EDA960EE413F}"/>
              </a:ext>
            </a:extLst>
          </p:cNvPr>
          <p:cNvSpPr/>
          <p:nvPr/>
        </p:nvSpPr>
        <p:spPr>
          <a:xfrm rot="5400000">
            <a:off x="659844" y="921191"/>
            <a:ext cx="72000" cy="144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20F92B-0C29-ED48-9F28-D2CFCD1A4F70}"/>
              </a:ext>
            </a:extLst>
          </p:cNvPr>
          <p:cNvSpPr txBox="1"/>
          <p:nvPr/>
        </p:nvSpPr>
        <p:spPr>
          <a:xfrm>
            <a:off x="455613" y="887401"/>
            <a:ext cx="501112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Produtividade e Processos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6F7BDE-EF22-654C-85EB-5744D8D01B62}"/>
              </a:ext>
            </a:extLst>
          </p:cNvPr>
          <p:cNvSpPr txBox="1"/>
          <p:nvPr/>
        </p:nvSpPr>
        <p:spPr>
          <a:xfrm>
            <a:off x="459590" y="1973923"/>
            <a:ext cx="10449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São responsáveis por garantir a saúde dos processos, zelando pelo desempenho e por sua melhoria contínua. Interagindo com todas as áreas, seguindo um fluxo de trabalho claro, colaborativo e coerente com a estratégia da organização, com foco nos clientes e geração contínua de valor.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C79638-D3AA-BE45-9D84-0C6C94CCB4AE}"/>
              </a:ext>
            </a:extLst>
          </p:cNvPr>
          <p:cNvSpPr txBox="1"/>
          <p:nvPr/>
        </p:nvSpPr>
        <p:spPr>
          <a:xfrm>
            <a:off x="695845" y="3746090"/>
            <a:ext cx="10462149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EXPLORER: Mapeamento e otimização de processos;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QUE TE MOVE?: Engajamento e construção das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OKR`s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dos times;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BENCHMARKING: Comportamento de mercado e concorrentes.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9108ED4-7EBF-4A40-AB0E-9ED0BF925FAF}"/>
              </a:ext>
            </a:extLst>
          </p:cNvPr>
          <p:cNvSpPr/>
          <p:nvPr/>
        </p:nvSpPr>
        <p:spPr>
          <a:xfrm rot="5400000">
            <a:off x="2205344" y="4460591"/>
            <a:ext cx="72000" cy="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0FD22C-F55F-DC44-8BA1-AED4C8C91F56}"/>
              </a:ext>
            </a:extLst>
          </p:cNvPr>
          <p:cNvSpPr/>
          <p:nvPr/>
        </p:nvSpPr>
        <p:spPr>
          <a:xfrm rot="5400000" flipH="1">
            <a:off x="471725" y="4167970"/>
            <a:ext cx="144332" cy="1511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1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5C7DF78-1356-2643-8446-F54654B60A29}"/>
              </a:ext>
            </a:extLst>
          </p:cNvPr>
          <p:cNvSpPr txBox="1"/>
          <p:nvPr/>
        </p:nvSpPr>
        <p:spPr>
          <a:xfrm>
            <a:off x="455613" y="47844"/>
            <a:ext cx="16915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solidFill>
                  <a:srgbClr val="989CA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Gerência de Canais de Atendimento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4FEE7BD-1DCE-5142-A7E4-9BD6450541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531" y="116946"/>
            <a:ext cx="242131" cy="18496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3E42CE-AF65-4943-B03C-EDA960EE413F}"/>
              </a:ext>
            </a:extLst>
          </p:cNvPr>
          <p:cNvSpPr/>
          <p:nvPr/>
        </p:nvSpPr>
        <p:spPr>
          <a:xfrm rot="5400000">
            <a:off x="659844" y="921191"/>
            <a:ext cx="72000" cy="144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20F92B-0C29-ED48-9F28-D2CFCD1A4F70}"/>
              </a:ext>
            </a:extLst>
          </p:cNvPr>
          <p:cNvSpPr txBox="1"/>
          <p:nvPr/>
        </p:nvSpPr>
        <p:spPr>
          <a:xfrm>
            <a:off x="455613" y="887401"/>
            <a:ext cx="501112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Produtividade e Processos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6F7BDE-EF22-654C-85EB-5744D8D01B62}"/>
              </a:ext>
            </a:extLst>
          </p:cNvPr>
          <p:cNvSpPr txBox="1"/>
          <p:nvPr/>
        </p:nvSpPr>
        <p:spPr>
          <a:xfrm>
            <a:off x="459590" y="1973923"/>
            <a:ext cx="10449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São responsáveis por garantir a saúde dos processos, zelando pelo desempenho e por sua melhoria contínua. Interagindo com todas as áreas, seguindo um fluxo de trabalho claro, colaborativo e coerente com a estratégia da organização, com foco nos clientes e geração contínua de valor.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C79638-D3AA-BE45-9D84-0C6C94CCB4AE}"/>
              </a:ext>
            </a:extLst>
          </p:cNvPr>
          <p:cNvSpPr txBox="1"/>
          <p:nvPr/>
        </p:nvSpPr>
        <p:spPr>
          <a:xfrm>
            <a:off x="695845" y="3746090"/>
            <a:ext cx="10462149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EXPLORER: Mapeamento e otimização de processos;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TE MOVE?: Engajamento e construção das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OKR`s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dos times;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BENCHMARKING: Comportamento de mercado e concorrentes.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9108ED4-7EBF-4A40-AB0E-9ED0BF925FAF}"/>
              </a:ext>
            </a:extLst>
          </p:cNvPr>
          <p:cNvSpPr/>
          <p:nvPr/>
        </p:nvSpPr>
        <p:spPr>
          <a:xfrm rot="5400000">
            <a:off x="2205344" y="4460591"/>
            <a:ext cx="72000" cy="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0FD22C-F55F-DC44-8BA1-AED4C8C91F56}"/>
              </a:ext>
            </a:extLst>
          </p:cNvPr>
          <p:cNvSpPr/>
          <p:nvPr/>
        </p:nvSpPr>
        <p:spPr>
          <a:xfrm rot="5400000" flipH="1">
            <a:off x="471725" y="4841070"/>
            <a:ext cx="144332" cy="1511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37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185BB19-A962-8C4C-B538-9B042C0E6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" r="32615"/>
          <a:stretch/>
        </p:blipFill>
        <p:spPr>
          <a:xfrm>
            <a:off x="6153875" y="1962788"/>
            <a:ext cx="5927833" cy="37560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23616D0-CF4C-FE45-BC47-CB6F091C6572}"/>
              </a:ext>
            </a:extLst>
          </p:cNvPr>
          <p:cNvSpPr txBox="1"/>
          <p:nvPr/>
        </p:nvSpPr>
        <p:spPr>
          <a:xfrm>
            <a:off x="455613" y="631432"/>
            <a:ext cx="91849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te move?</a:t>
            </a:r>
          </a:p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Produtividade e Processos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FADC49-4907-B14F-91EE-E6B6D3E8A5DC}"/>
              </a:ext>
            </a:extLst>
          </p:cNvPr>
          <p:cNvSpPr/>
          <p:nvPr/>
        </p:nvSpPr>
        <p:spPr>
          <a:xfrm rot="5400000">
            <a:off x="659844" y="921191"/>
            <a:ext cx="72000" cy="144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F61C92-B497-274D-B59E-39B8E50A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7" y="4419548"/>
            <a:ext cx="5802771" cy="21940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B9BC38A-DE01-0944-8603-5645B780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86" y="1878757"/>
            <a:ext cx="4291731" cy="23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CB3CDBF-C7E3-4541-8454-54B6FCE5900F}"/>
              </a:ext>
            </a:extLst>
          </p:cNvPr>
          <p:cNvSpPr txBox="1"/>
          <p:nvPr/>
        </p:nvSpPr>
        <p:spPr>
          <a:xfrm>
            <a:off x="455613" y="47844"/>
            <a:ext cx="16915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solidFill>
                  <a:srgbClr val="989CA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Gerência de Canais de Atendimento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36D5657-586F-5F47-B076-1DAA32A008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531" y="116946"/>
            <a:ext cx="242131" cy="18496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8493885-B80A-7141-B2EA-F22F15A446F7}"/>
              </a:ext>
            </a:extLst>
          </p:cNvPr>
          <p:cNvSpPr txBox="1"/>
          <p:nvPr/>
        </p:nvSpPr>
        <p:spPr>
          <a:xfrm>
            <a:off x="441843" y="2125677"/>
            <a:ext cx="10817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Tornar a Gerência de Canais eficiente  em seus processos, tendo como premissa o aumento da produtividade e performance dos times, afim de sermos referência para todo o Banco.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58913F1-C9B2-6146-8749-942FBEDCEF5E}"/>
              </a:ext>
            </a:extLst>
          </p:cNvPr>
          <p:cNvSpPr txBox="1"/>
          <p:nvPr/>
        </p:nvSpPr>
        <p:spPr>
          <a:xfrm>
            <a:off x="455613" y="631432"/>
            <a:ext cx="91849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OKR</a:t>
            </a:r>
          </a:p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Produtividade e Processos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A4B1FF-68E8-5245-89D3-23CD47593326}"/>
              </a:ext>
            </a:extLst>
          </p:cNvPr>
          <p:cNvSpPr txBox="1"/>
          <p:nvPr/>
        </p:nvSpPr>
        <p:spPr>
          <a:xfrm>
            <a:off x="441844" y="3746090"/>
            <a:ext cx="10462149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itchFamily="2" charset="2"/>
              <a:buChar char="§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Otimizar 10 processos da Gerência de Canais no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Explorer até dez/2020.</a:t>
            </a: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itchFamily="2" charset="2"/>
              <a:buChar char="§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Atingir nota 9 na média de satisfação dos participantes do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Explorer realizados até dez/2020.</a:t>
            </a: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itchFamily="2" charset="2"/>
              <a:buChar char="§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Apresentar os resultados de 100% dos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Explorer realizados até dez/2020 na RUC.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495A1F-B38B-724D-AEE3-C6F173DBFB43}"/>
              </a:ext>
            </a:extLst>
          </p:cNvPr>
          <p:cNvSpPr/>
          <p:nvPr/>
        </p:nvSpPr>
        <p:spPr>
          <a:xfrm rot="5400000">
            <a:off x="659844" y="921191"/>
            <a:ext cx="72000" cy="144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2E61AEB-DCC6-944B-A08A-352EA18B7369}"/>
              </a:ext>
            </a:extLst>
          </p:cNvPr>
          <p:cNvSpPr txBox="1"/>
          <p:nvPr/>
        </p:nvSpPr>
        <p:spPr>
          <a:xfrm>
            <a:off x="8287146" y="3885474"/>
            <a:ext cx="142368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 Processos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otimizados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843F53A-E489-3A40-AF86-D19B1E3F5D29}"/>
              </a:ext>
            </a:extLst>
          </p:cNvPr>
          <p:cNvSpPr txBox="1"/>
          <p:nvPr/>
        </p:nvSpPr>
        <p:spPr>
          <a:xfrm>
            <a:off x="10156943" y="4553480"/>
            <a:ext cx="1726554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Média de 9,4% de satisfação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D7BA6CA-35A2-4546-9F24-3589948DA2FD}"/>
              </a:ext>
            </a:extLst>
          </p:cNvPr>
          <p:cNvSpPr txBox="1"/>
          <p:nvPr/>
        </p:nvSpPr>
        <p:spPr>
          <a:xfrm>
            <a:off x="9088763" y="5418830"/>
            <a:ext cx="1726554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Aguardando retorno da RUC</a:t>
            </a:r>
          </a:p>
        </p:txBody>
      </p:sp>
    </p:spTree>
    <p:extLst>
      <p:ext uri="{BB962C8B-B14F-4D97-AF65-F5344CB8AC3E}">
        <p14:creationId xmlns:p14="http://schemas.microsoft.com/office/powerpoint/2010/main" val="60258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D2365D2-B190-9943-83A8-C64811E33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3"/>
          <a:stretch/>
        </p:blipFill>
        <p:spPr>
          <a:xfrm>
            <a:off x="5842837" y="76200"/>
            <a:ext cx="6276398" cy="4551333"/>
          </a:xfrm>
          <a:prstGeom prst="rect">
            <a:avLst/>
          </a:prstGeom>
        </p:spPr>
      </p:pic>
      <p:pic>
        <p:nvPicPr>
          <p:cNvPr id="21" name="Espaço Reservado para Conteúdo 20">
            <a:extLst>
              <a:ext uri="{FF2B5EF4-FFF2-40B4-BE49-F238E27FC236}">
                <a16:creationId xmlns:a16="http://schemas.microsoft.com/office/drawing/2014/main" id="{B5D51C2D-152B-474C-8371-D5AE3EDEE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650" t="10300" r="4775" b="17213"/>
          <a:stretch/>
        </p:blipFill>
        <p:spPr>
          <a:xfrm>
            <a:off x="72665" y="69445"/>
            <a:ext cx="5668070" cy="3440113"/>
          </a:xfr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26A82CF-B091-E04C-BEFD-E884B8C65F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75" r="6402" b="18141"/>
          <a:stretch/>
        </p:blipFill>
        <p:spPr>
          <a:xfrm>
            <a:off x="72665" y="3611158"/>
            <a:ext cx="5657239" cy="314524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ADB296C-8F0A-6248-BE4E-6F71340542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01" b="39458"/>
          <a:stretch/>
        </p:blipFill>
        <p:spPr>
          <a:xfrm>
            <a:off x="5832006" y="4724401"/>
            <a:ext cx="6265567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7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5C7DF78-1356-2643-8446-F54654B60A29}"/>
              </a:ext>
            </a:extLst>
          </p:cNvPr>
          <p:cNvSpPr txBox="1"/>
          <p:nvPr/>
        </p:nvSpPr>
        <p:spPr>
          <a:xfrm>
            <a:off x="455613" y="47844"/>
            <a:ext cx="16915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solidFill>
                  <a:srgbClr val="989CA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Gerência de Canais de Atendimento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4FEE7BD-1DCE-5142-A7E4-9BD6450541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531" y="116946"/>
            <a:ext cx="242131" cy="18496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3E42CE-AF65-4943-B03C-EDA960EE413F}"/>
              </a:ext>
            </a:extLst>
          </p:cNvPr>
          <p:cNvSpPr/>
          <p:nvPr/>
        </p:nvSpPr>
        <p:spPr>
          <a:xfrm rot="5400000">
            <a:off x="659844" y="921191"/>
            <a:ext cx="72000" cy="144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20F92B-0C29-ED48-9F28-D2CFCD1A4F70}"/>
              </a:ext>
            </a:extLst>
          </p:cNvPr>
          <p:cNvSpPr txBox="1"/>
          <p:nvPr/>
        </p:nvSpPr>
        <p:spPr>
          <a:xfrm>
            <a:off x="455613" y="887401"/>
            <a:ext cx="501112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Produtividade e Processos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6F7BDE-EF22-654C-85EB-5744D8D01B62}"/>
              </a:ext>
            </a:extLst>
          </p:cNvPr>
          <p:cNvSpPr txBox="1"/>
          <p:nvPr/>
        </p:nvSpPr>
        <p:spPr>
          <a:xfrm>
            <a:off x="459590" y="1973923"/>
            <a:ext cx="10449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São responsáveis por garantir a saúde dos processos, zelando pelo desempenho e por sua melhoria contínua. Interagindo com todas as áreas, seguindo um fluxo de trabalho claro, colaborativo e coerente com a estratégia da organização, com foco nos clientes e geração contínua de valor.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C79638-D3AA-BE45-9D84-0C6C94CCB4AE}"/>
              </a:ext>
            </a:extLst>
          </p:cNvPr>
          <p:cNvSpPr txBox="1"/>
          <p:nvPr/>
        </p:nvSpPr>
        <p:spPr>
          <a:xfrm>
            <a:off x="695845" y="3746090"/>
            <a:ext cx="10462149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EXPLORER: Mapeamento e otimização de processos;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TE MOVE?: Engajamento e construção das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OKR`s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dos times;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BENCHMARKING: Comportamento de mercado e concorrentes.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9108ED4-7EBF-4A40-AB0E-9ED0BF925FAF}"/>
              </a:ext>
            </a:extLst>
          </p:cNvPr>
          <p:cNvSpPr/>
          <p:nvPr/>
        </p:nvSpPr>
        <p:spPr>
          <a:xfrm rot="5400000">
            <a:off x="2205344" y="4460591"/>
            <a:ext cx="72000" cy="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0FD22C-F55F-DC44-8BA1-AED4C8C91F56}"/>
              </a:ext>
            </a:extLst>
          </p:cNvPr>
          <p:cNvSpPr/>
          <p:nvPr/>
        </p:nvSpPr>
        <p:spPr>
          <a:xfrm rot="5400000" flipH="1">
            <a:off x="471725" y="4841070"/>
            <a:ext cx="144332" cy="1511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5C7DF78-1356-2643-8446-F54654B60A29}"/>
              </a:ext>
            </a:extLst>
          </p:cNvPr>
          <p:cNvSpPr txBox="1"/>
          <p:nvPr/>
        </p:nvSpPr>
        <p:spPr>
          <a:xfrm>
            <a:off x="455613" y="47844"/>
            <a:ext cx="16915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solidFill>
                  <a:srgbClr val="989CA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Gerência de Canais de Atendimento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4FEE7BD-1DCE-5142-A7E4-9BD6450541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531" y="116946"/>
            <a:ext cx="242131" cy="18496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3E42CE-AF65-4943-B03C-EDA960EE413F}"/>
              </a:ext>
            </a:extLst>
          </p:cNvPr>
          <p:cNvSpPr/>
          <p:nvPr/>
        </p:nvSpPr>
        <p:spPr>
          <a:xfrm rot="5400000">
            <a:off x="659844" y="921191"/>
            <a:ext cx="72000" cy="144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20F92B-0C29-ED48-9F28-D2CFCD1A4F70}"/>
              </a:ext>
            </a:extLst>
          </p:cNvPr>
          <p:cNvSpPr txBox="1"/>
          <p:nvPr/>
        </p:nvSpPr>
        <p:spPr>
          <a:xfrm>
            <a:off x="455613" y="887401"/>
            <a:ext cx="501112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Produtividade e Processos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6F7BDE-EF22-654C-85EB-5744D8D01B62}"/>
              </a:ext>
            </a:extLst>
          </p:cNvPr>
          <p:cNvSpPr txBox="1"/>
          <p:nvPr/>
        </p:nvSpPr>
        <p:spPr>
          <a:xfrm>
            <a:off x="459590" y="1973923"/>
            <a:ext cx="10449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São responsáveis por garantir a saúde dos processos, zelando pelo desempenho e por sua melhoria contínua. Interagindo com todas as áreas, seguindo um fluxo de trabalho claro, colaborativo e coerente com a estratégia da organização, com foco nos clientes e geração contínua de valor.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C79638-D3AA-BE45-9D84-0C6C94CCB4AE}"/>
              </a:ext>
            </a:extLst>
          </p:cNvPr>
          <p:cNvSpPr txBox="1"/>
          <p:nvPr/>
        </p:nvSpPr>
        <p:spPr>
          <a:xfrm>
            <a:off x="695845" y="3746090"/>
            <a:ext cx="10462149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EXPLORER: Mapeamento e otimização de processos;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QUE TE MOVE?: Engajamento e construção das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OKR`s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dos times;</a:t>
            </a:r>
          </a:p>
          <a:p>
            <a:pPr>
              <a:lnSpc>
                <a:spcPct val="250000"/>
              </a:lnSpc>
              <a:buClr>
                <a:srgbClr val="00B0F0"/>
              </a:buClr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BENCHMARKING: Comportamento de mercado e concorrentes.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9108ED4-7EBF-4A40-AB0E-9ED0BF925FAF}"/>
              </a:ext>
            </a:extLst>
          </p:cNvPr>
          <p:cNvSpPr/>
          <p:nvPr/>
        </p:nvSpPr>
        <p:spPr>
          <a:xfrm rot="5400000">
            <a:off x="2205344" y="4460591"/>
            <a:ext cx="72000" cy="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0FD22C-F55F-DC44-8BA1-AED4C8C91F56}"/>
              </a:ext>
            </a:extLst>
          </p:cNvPr>
          <p:cNvSpPr/>
          <p:nvPr/>
        </p:nvSpPr>
        <p:spPr>
          <a:xfrm rot="5400000" flipH="1">
            <a:off x="471725" y="5526870"/>
            <a:ext cx="144332" cy="1511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9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17C362-CF8D-3948-8C67-2BC2CD4F0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243"/>
          <a:stretch/>
        </p:blipFill>
        <p:spPr>
          <a:xfrm>
            <a:off x="104734" y="120375"/>
            <a:ext cx="6756560" cy="2858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DD0D49-961B-D64E-99B3-9A15F8305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91"/>
          <a:stretch/>
        </p:blipFill>
        <p:spPr>
          <a:xfrm>
            <a:off x="672321" y="3115082"/>
            <a:ext cx="10847357" cy="36225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7C13754-137D-384C-A8B0-BBBFA03B3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" t="57598" r="29318"/>
          <a:stretch/>
        </p:blipFill>
        <p:spPr>
          <a:xfrm>
            <a:off x="7069394" y="717756"/>
            <a:ext cx="5017872" cy="22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37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557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Open Sans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Vinicius Louzada</cp:lastModifiedBy>
  <cp:revision>53</cp:revision>
  <dcterms:created xsi:type="dcterms:W3CDTF">2020-07-09T17:21:09Z</dcterms:created>
  <dcterms:modified xsi:type="dcterms:W3CDTF">2020-07-10T21:04:08Z</dcterms:modified>
</cp:coreProperties>
</file>